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notesSlides/notesSlide6.xml" ContentType="application/vnd.openxmlformats-officedocument.presentationml.notes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8"/>
  </p:notesMasterIdLst>
  <p:handoutMasterIdLst>
    <p:handoutMasterId r:id="rId9"/>
  </p:handoutMasterIdLst>
  <p:sldIdLst>
    <p:sldId id="256" r:id="rId2"/>
    <p:sldId id="373" r:id="rId3"/>
    <p:sldId id="375" r:id="rId4"/>
    <p:sldId id="376" r:id="rId5"/>
    <p:sldId id="377" r:id="rId6"/>
    <p:sldId id="378" r:id="rId7"/>
  </p:sldIdLst>
  <p:sldSz cx="9144000" cy="6858000" type="screen4x3"/>
  <p:notesSz cx="7099300" cy="1023461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FF"/>
    <a:srgbClr val="FFC247"/>
    <a:srgbClr val="DCDCDC"/>
    <a:srgbClr val="DDDDDD"/>
    <a:srgbClr val="DEDEDE"/>
    <a:srgbClr val="FFFFFF"/>
    <a:srgbClr val="2F2672"/>
    <a:srgbClr val="806EAA"/>
    <a:srgbClr val="D7E5F5"/>
    <a:srgbClr val="FFAA01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827" autoAdjust="0"/>
    <p:restoredTop sz="94706" autoAdjust="0"/>
  </p:normalViewPr>
  <p:slideViewPr>
    <p:cSldViewPr snapToObjects="1">
      <p:cViewPr varScale="1">
        <p:scale>
          <a:sx n="126" d="100"/>
          <a:sy n="126" d="100"/>
        </p:scale>
        <p:origin x="-1326" y="-90"/>
      </p:cViewPr>
      <p:guideLst>
        <p:guide orient="horz"/>
        <p:guide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40" d="100"/>
        <a:sy n="40" d="100"/>
      </p:scale>
      <p:origin x="0" y="0"/>
    </p:cViewPr>
  </p:sorterViewPr>
  <p:notesViewPr>
    <p:cSldViewPr snapToObjects="1">
      <p:cViewPr varScale="1">
        <p:scale>
          <a:sx n="101" d="100"/>
          <a:sy n="101" d="100"/>
        </p:scale>
        <p:origin x="-3528" y="-108"/>
      </p:cViewPr>
      <p:guideLst>
        <p:guide orient="horz" pos="3224"/>
        <p:guide pos="2236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6363" cy="511731"/>
          </a:xfrm>
          <a:prstGeom prst="rect">
            <a:avLst/>
          </a:prstGeom>
        </p:spPr>
        <p:txBody>
          <a:bodyPr vert="horz" lIns="94759" tIns="47380" rIns="94759" bIns="4738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4021295" y="0"/>
            <a:ext cx="3076363" cy="511731"/>
          </a:xfrm>
          <a:prstGeom prst="rect">
            <a:avLst/>
          </a:prstGeom>
        </p:spPr>
        <p:txBody>
          <a:bodyPr vert="horz" lIns="94759" tIns="47380" rIns="94759" bIns="47380" rtlCol="0"/>
          <a:lstStyle>
            <a:lvl1pPr algn="r">
              <a:defRPr sz="1200"/>
            </a:lvl1pPr>
          </a:lstStyle>
          <a:p>
            <a:fld id="{01F1399A-6279-467A-AFC4-7FDFDBD65377}" type="datetimeFigureOut">
              <a:rPr lang="de-DE" smtClean="0"/>
              <a:pPr/>
              <a:t>05.06.2012</a:t>
            </a:fld>
            <a:endParaRPr lang="en-US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1" y="9721106"/>
            <a:ext cx="3076363" cy="511731"/>
          </a:xfrm>
          <a:prstGeom prst="rect">
            <a:avLst/>
          </a:prstGeom>
        </p:spPr>
        <p:txBody>
          <a:bodyPr vert="horz" lIns="94759" tIns="47380" rIns="94759" bIns="4738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4021295" y="9721106"/>
            <a:ext cx="3076363" cy="511731"/>
          </a:xfrm>
          <a:prstGeom prst="rect">
            <a:avLst/>
          </a:prstGeom>
        </p:spPr>
        <p:txBody>
          <a:bodyPr vert="horz" lIns="94759" tIns="47380" rIns="94759" bIns="47380" rtlCol="0" anchor="b"/>
          <a:lstStyle>
            <a:lvl1pPr algn="r">
              <a:defRPr sz="1200"/>
            </a:lvl1pPr>
          </a:lstStyle>
          <a:p>
            <a:fld id="{31FF683E-A112-4E88-B3FA-413CD125B4D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6363" cy="511731"/>
          </a:xfrm>
          <a:prstGeom prst="rect">
            <a:avLst/>
          </a:prstGeom>
        </p:spPr>
        <p:txBody>
          <a:bodyPr vert="horz" lIns="94759" tIns="47380" rIns="94759" bIns="4738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4021295" y="0"/>
            <a:ext cx="3076363" cy="511731"/>
          </a:xfrm>
          <a:prstGeom prst="rect">
            <a:avLst/>
          </a:prstGeom>
        </p:spPr>
        <p:txBody>
          <a:bodyPr vert="horz" lIns="94759" tIns="47380" rIns="94759" bIns="47380" rtlCol="0"/>
          <a:lstStyle>
            <a:lvl1pPr algn="r">
              <a:defRPr sz="1200"/>
            </a:lvl1pPr>
          </a:lstStyle>
          <a:p>
            <a:fld id="{4EFD53E2-34CB-4AAB-9DD8-91E5E18A88A0}" type="datetimeFigureOut">
              <a:rPr lang="de-DE" smtClean="0"/>
              <a:pPr/>
              <a:t>05.06.2012</a:t>
            </a:fld>
            <a:endParaRPr lang="en-US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90600" y="766763"/>
            <a:ext cx="5118100" cy="3838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759" tIns="47380" rIns="94759" bIns="47380" rtlCol="0" anchor="ctr"/>
          <a:lstStyle/>
          <a:p>
            <a:endParaRPr lang="en-US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4759" tIns="47380" rIns="94759" bIns="4738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1" y="9721106"/>
            <a:ext cx="3076363" cy="511731"/>
          </a:xfrm>
          <a:prstGeom prst="rect">
            <a:avLst/>
          </a:prstGeom>
        </p:spPr>
        <p:txBody>
          <a:bodyPr vert="horz" lIns="94759" tIns="47380" rIns="94759" bIns="4738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4021295" y="9721106"/>
            <a:ext cx="3076363" cy="511731"/>
          </a:xfrm>
          <a:prstGeom prst="rect">
            <a:avLst/>
          </a:prstGeom>
        </p:spPr>
        <p:txBody>
          <a:bodyPr vert="horz" lIns="94759" tIns="47380" rIns="94759" bIns="47380" rtlCol="0" anchor="b"/>
          <a:lstStyle>
            <a:lvl1pPr algn="r">
              <a:defRPr sz="1200"/>
            </a:lvl1pPr>
          </a:lstStyle>
          <a:p>
            <a:fld id="{08ED7C9E-BA51-42D1-90EB-EC9D244062D6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ED7C9E-BA51-42D1-90EB-EC9D244062D6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ED7C9E-BA51-42D1-90EB-EC9D244062D6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ED7C9E-BA51-42D1-90EB-EC9D244062D6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ED7C9E-BA51-42D1-90EB-EC9D244062D6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ED7C9E-BA51-42D1-90EB-EC9D244062D6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ED7C9E-BA51-42D1-90EB-EC9D244062D6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635269"/>
            <a:ext cx="7772400" cy="1470025"/>
          </a:xfrm>
        </p:spPr>
        <p:txBody>
          <a:bodyPr/>
          <a:lstStyle>
            <a:lvl1pPr>
              <a:defRPr b="1">
                <a:solidFill>
                  <a:srgbClr val="2F267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28596" y="6356350"/>
            <a:ext cx="7715304" cy="365125"/>
          </a:xfrm>
        </p:spPr>
        <p:txBody>
          <a:bodyPr/>
          <a:lstStyle>
            <a:lvl1pPr algn="l"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CDO 4.1 Release Review</a:t>
            </a:r>
            <a:endParaRPr lang="en-US" dirty="0" smtClean="0"/>
          </a:p>
          <a:p>
            <a:r>
              <a:rPr lang="en-US" dirty="0" smtClean="0"/>
              <a:t>© </a:t>
            </a:r>
            <a:r>
              <a:rPr lang="en-US" dirty="0" smtClean="0"/>
              <a:t>2012 by </a:t>
            </a:r>
            <a:r>
              <a:rPr lang="en-US" dirty="0" err="1" smtClean="0"/>
              <a:t>Eike</a:t>
            </a:r>
            <a:r>
              <a:rPr lang="en-US" dirty="0" smtClean="0"/>
              <a:t> Stepper, </a:t>
            </a:r>
            <a:r>
              <a:rPr lang="en-US" dirty="0" smtClean="0"/>
              <a:t>Berlin, Germany. Made available under the EPL v1.0</a:t>
            </a:r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286776" y="6356350"/>
            <a:ext cx="642942" cy="365125"/>
          </a:xfrm>
        </p:spPr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D9EF761A-2398-4B80-BCA8-D29FD9D96DA2}" type="slidenum">
              <a:rPr lang="en-US" smtClean="0"/>
              <a:pPr/>
              <a:t>‹Nr.›</a:t>
            </a:fld>
            <a:endParaRPr lang="en-US"/>
          </a:p>
        </p:txBody>
      </p:sp>
      <p:pic>
        <p:nvPicPr>
          <p:cNvPr id="2053" name="Picture 5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14290"/>
            <a:ext cx="2724150" cy="183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28596" y="6357958"/>
            <a:ext cx="7643866" cy="365125"/>
          </a:xfrm>
        </p:spPr>
        <p:txBody>
          <a:bodyPr/>
          <a:lstStyle/>
          <a:p>
            <a:r>
              <a:rPr lang="en-US" dirty="0" smtClean="0"/>
              <a:t>CDO 4.1 Release Review</a:t>
            </a:r>
            <a:endParaRPr lang="en-US" dirty="0" smtClean="0"/>
          </a:p>
          <a:p>
            <a:r>
              <a:rPr lang="en-US" dirty="0" smtClean="0"/>
              <a:t>© </a:t>
            </a:r>
            <a:r>
              <a:rPr lang="en-US" dirty="0" smtClean="0"/>
              <a:t>2012 by </a:t>
            </a:r>
            <a:r>
              <a:rPr lang="en-US" dirty="0" err="1" smtClean="0"/>
              <a:t>Eike</a:t>
            </a:r>
            <a:r>
              <a:rPr lang="en-US" dirty="0" smtClean="0"/>
              <a:t> Stepper, </a:t>
            </a:r>
            <a:r>
              <a:rPr lang="en-US" dirty="0" smtClean="0"/>
              <a:t>Berlin, Germany. Made available under the EPL v1.0</a:t>
            </a:r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F761A-2398-4B80-BCA8-D29FD9D96DA2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8" descr="light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286500"/>
            <a:ext cx="9144000" cy="571500"/>
          </a:xfrm>
          <a:prstGeom prst="rect">
            <a:avLst/>
          </a:prstGeom>
          <a:noFill/>
        </p:spPr>
      </p:pic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86808" cy="11319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28596" y="1571612"/>
            <a:ext cx="8286808" cy="45720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28596" y="6356350"/>
            <a:ext cx="764386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dirty="0" smtClean="0"/>
              <a:t>CDO 4.1 Release Review</a:t>
            </a:r>
            <a:endParaRPr lang="en-US" dirty="0" smtClean="0"/>
          </a:p>
          <a:p>
            <a:r>
              <a:rPr lang="en-US" dirty="0" smtClean="0"/>
              <a:t>© </a:t>
            </a:r>
            <a:r>
              <a:rPr lang="en-US" dirty="0" smtClean="0"/>
              <a:t>2012 by </a:t>
            </a:r>
            <a:r>
              <a:rPr lang="en-US" dirty="0" err="1" smtClean="0"/>
              <a:t>Eike</a:t>
            </a:r>
            <a:r>
              <a:rPr lang="en-US" dirty="0" smtClean="0"/>
              <a:t> Stepper, </a:t>
            </a:r>
            <a:r>
              <a:rPr lang="en-US" dirty="0" smtClean="0"/>
              <a:t>Berlin, Germany. Made available under the EPL v1.0</a:t>
            </a:r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143900" y="6356350"/>
            <a:ext cx="6429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BDF3D838-FCC4-4337-BAF0-78E53BE91885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2F2672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Wingdings" pitchFamily="2" charset="2"/>
        <a:buChar char="§"/>
        <a:defRPr sz="32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Wingdings" pitchFamily="2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Wingdings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iki.eclipse.org/CDO" TargetMode="External"/><Relationship Id="rId4" Type="http://schemas.openxmlformats.org/officeDocument/2006/relationships/hyperlink" Target="http://www.eclipse.org/cdo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clipse.org/projects/ip_log.php?projectid=modeling.emf.cdo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clipse.org/projects/project-plan.php?projectid=modeling.emf.cdo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/>
          <p:cNvSpPr txBox="1"/>
          <p:nvPr/>
        </p:nvSpPr>
        <p:spPr>
          <a:xfrm>
            <a:off x="5355449" y="539431"/>
            <a:ext cx="2502699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smtClean="0">
                <a:solidFill>
                  <a:srgbClr val="2F2672"/>
                </a:solidFill>
                <a:latin typeface="Arial" pitchFamily="34" charset="0"/>
                <a:ea typeface="+mj-ea"/>
                <a:cs typeface="Arial" pitchFamily="34" charset="0"/>
              </a:rPr>
              <a:t>Eike Stepper</a:t>
            </a:r>
          </a:p>
          <a:p>
            <a:pPr algn="r"/>
            <a:endParaRPr lang="en-US" sz="1050" b="1" smtClean="0">
              <a:solidFill>
                <a:srgbClr val="2F2672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50" smtClean="0">
                <a:solidFill>
                  <a:srgbClr val="0066FF"/>
                </a:solidFill>
                <a:latin typeface="Arial" pitchFamily="34" charset="0"/>
                <a:ea typeface="+mj-ea"/>
                <a:cs typeface="Arial" pitchFamily="34" charset="0"/>
              </a:rPr>
              <a:t>stepper@esc-net.de</a:t>
            </a:r>
          </a:p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50" smtClean="0">
                <a:solidFill>
                  <a:srgbClr val="0066FF"/>
                </a:solidFill>
                <a:latin typeface="Arial" pitchFamily="34" charset="0"/>
                <a:ea typeface="+mj-ea"/>
                <a:cs typeface="Arial" pitchFamily="34" charset="0"/>
              </a:rPr>
              <a:t>http://www.esc-net.de</a:t>
            </a:r>
          </a:p>
          <a:p>
            <a:pPr algn="r"/>
            <a:r>
              <a:rPr lang="en-US" sz="1050" smtClean="0">
                <a:solidFill>
                  <a:srgbClr val="0066FF"/>
                </a:solidFill>
                <a:latin typeface="Arial" pitchFamily="34" charset="0"/>
                <a:ea typeface="+mj-ea"/>
                <a:cs typeface="Arial" pitchFamily="34" charset="0"/>
              </a:rPr>
              <a:t>http://thegordian.blogspot.com</a:t>
            </a:r>
          </a:p>
          <a:p>
            <a:pPr algn="r"/>
            <a:endParaRPr lang="en-US" sz="1050" b="1" smtClean="0">
              <a:solidFill>
                <a:srgbClr val="2F2672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algn="r"/>
            <a:r>
              <a:rPr lang="en-US" sz="1050" b="1" smtClean="0">
                <a:solidFill>
                  <a:srgbClr val="2F2672"/>
                </a:solidFill>
                <a:latin typeface="Arial" pitchFamily="34" charset="0"/>
                <a:ea typeface="+mj-ea"/>
                <a:cs typeface="Arial" pitchFamily="34" charset="0"/>
              </a:rPr>
              <a:t>Berlin, Germany</a:t>
            </a:r>
          </a:p>
        </p:txBody>
      </p:sp>
      <p:grpSp>
        <p:nvGrpSpPr>
          <p:cNvPr id="19" name="Gruppieren 18"/>
          <p:cNvGrpSpPr/>
          <p:nvPr/>
        </p:nvGrpSpPr>
        <p:grpSpPr>
          <a:xfrm>
            <a:off x="7858148" y="488296"/>
            <a:ext cx="1071570" cy="1566187"/>
            <a:chOff x="7858148" y="434053"/>
            <a:chExt cx="1071570" cy="1566187"/>
          </a:xfrm>
        </p:grpSpPr>
        <p:grpSp>
          <p:nvGrpSpPr>
            <p:cNvPr id="6" name="Gruppieren 5"/>
            <p:cNvGrpSpPr/>
            <p:nvPr/>
          </p:nvGrpSpPr>
          <p:grpSpPr>
            <a:xfrm>
              <a:off x="7858148" y="434053"/>
              <a:ext cx="1071570" cy="1412525"/>
              <a:chOff x="6966065" y="3158836"/>
              <a:chExt cx="1463040" cy="1928554"/>
            </a:xfrm>
          </p:grpSpPr>
          <p:pic>
            <p:nvPicPr>
              <p:cNvPr id="7" name="Picture 30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7000885" y="3214686"/>
                <a:ext cx="1393041" cy="18573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8" name="Abgerundetes Rechteck 7"/>
              <p:cNvSpPr/>
              <p:nvPr/>
            </p:nvSpPr>
            <p:spPr bwMode="auto">
              <a:xfrm>
                <a:off x="6966065" y="3158836"/>
                <a:ext cx="1463040" cy="1928554"/>
              </a:xfrm>
              <a:prstGeom prst="roundRect">
                <a:avLst/>
              </a:prstGeom>
              <a:noFill/>
              <a:ln w="1270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ＭＳ Ｐゴシック" pitchFamily="80" charset="-128"/>
                  <a:cs typeface="Arial" pitchFamily="34" charset="0"/>
                </a:endParaRPr>
              </a:p>
            </p:txBody>
          </p:sp>
        </p:grpSp>
        <p:sp>
          <p:nvSpPr>
            <p:cNvPr id="16" name="Rechteck 15"/>
            <p:cNvSpPr/>
            <p:nvPr/>
          </p:nvSpPr>
          <p:spPr>
            <a:xfrm>
              <a:off x="7858148" y="1797590"/>
              <a:ext cx="1071570" cy="2026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0" y="2530479"/>
            <a:ext cx="9144000" cy="2827347"/>
          </a:xfrm>
        </p:spPr>
        <p:txBody>
          <a:bodyPr>
            <a:normAutofit/>
          </a:bodyPr>
          <a:lstStyle/>
          <a:p>
            <a:r>
              <a:rPr lang="en-US" dirty="0" smtClean="0"/>
              <a:t>CDO Model Repository</a:t>
            </a:r>
            <a:br>
              <a:rPr lang="en-US" dirty="0" smtClean="0"/>
            </a:br>
            <a:r>
              <a:rPr lang="en-US" dirty="0" smtClean="0"/>
              <a:t> </a:t>
            </a:r>
            <a:r>
              <a:rPr lang="en-US" sz="3200" dirty="0" smtClean="0"/>
              <a:t>4.1 </a:t>
            </a:r>
            <a:r>
              <a:rPr lang="en-US" sz="3200" dirty="0" smtClean="0"/>
              <a:t>Release Review</a:t>
            </a:r>
            <a:endParaRPr lang="en-US" dirty="0">
              <a:solidFill>
                <a:srgbClr val="2F267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Introduction</a:t>
            </a:r>
            <a:endParaRPr lang="en-US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CDO 4.1 Release Review</a:t>
            </a:r>
            <a:endParaRPr lang="en-US" dirty="0" smtClean="0"/>
          </a:p>
          <a:p>
            <a:r>
              <a:rPr lang="en-US" dirty="0" smtClean="0"/>
              <a:t>© </a:t>
            </a:r>
            <a:r>
              <a:rPr lang="en-US" dirty="0" smtClean="0"/>
              <a:t>2012 by </a:t>
            </a:r>
            <a:r>
              <a:rPr lang="en-US" dirty="0" err="1" smtClean="0"/>
              <a:t>Eike</a:t>
            </a:r>
            <a:r>
              <a:rPr lang="en-US" dirty="0" smtClean="0"/>
              <a:t> Stepper, </a:t>
            </a:r>
            <a:r>
              <a:rPr lang="en-US" dirty="0" smtClean="0"/>
              <a:t>Berlin, Germany. Made available under the EPL v1.0</a:t>
            </a:r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F761A-2398-4B80-BCA8-D29FD9D96DA2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1619803"/>
            <a:ext cx="2152650" cy="173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hteck 6"/>
          <p:cNvSpPr/>
          <p:nvPr/>
        </p:nvSpPr>
        <p:spPr>
          <a:xfrm>
            <a:off x="2928926" y="1500174"/>
            <a:ext cx="578647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mtClean="0"/>
              <a:t>The CDO (Connected Data Objects) Model Repository is a distributed shared model framework for EMF models and meta models. CDO is also a model runtime environment with a focus on orthogonal aspects like model scalability, transactionality, persistence, distribution, queries and more.</a:t>
            </a:r>
          </a:p>
          <a:p>
            <a:endParaRPr lang="en-US" smtClean="0"/>
          </a:p>
          <a:p>
            <a:r>
              <a:rPr lang="en-US" smtClean="0"/>
              <a:t>CDO has a 3-tier architecture supporting EMF-based client applications, featuring a central model repository server and leveraging different types of pluggable data storage back-ends like relational databases, object databases and file systems. The default client/server communication protocol is implemented with the Net4j Signalling Platform.</a:t>
            </a:r>
            <a:endParaRPr lang="en-US"/>
          </a:p>
        </p:txBody>
      </p:sp>
      <p:sp>
        <p:nvSpPr>
          <p:cNvPr id="9" name="Textfeld 8"/>
          <p:cNvSpPr txBox="1"/>
          <p:nvPr/>
        </p:nvSpPr>
        <p:spPr>
          <a:xfrm>
            <a:off x="1357290" y="5143512"/>
            <a:ext cx="14377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 smtClean="0"/>
              <a:t>Project  URL:</a:t>
            </a:r>
          </a:p>
          <a:p>
            <a:pPr algn="r"/>
            <a:r>
              <a:rPr lang="en-US" dirty="0" smtClean="0"/>
              <a:t>Wiki</a:t>
            </a:r>
            <a:r>
              <a:rPr lang="en-US" dirty="0" smtClean="0"/>
              <a:t>:</a:t>
            </a:r>
            <a:endParaRPr lang="en-US" dirty="0"/>
          </a:p>
        </p:txBody>
      </p:sp>
      <p:sp>
        <p:nvSpPr>
          <p:cNvPr id="10" name="Textfeld 9"/>
          <p:cNvSpPr txBox="1"/>
          <p:nvPr/>
        </p:nvSpPr>
        <p:spPr>
          <a:xfrm>
            <a:off x="2928926" y="5143512"/>
            <a:ext cx="28046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>
                <a:hlinkClick r:id="rId4"/>
              </a:rPr>
              <a:t>http://www.eclipse.org/cdo</a:t>
            </a:r>
            <a:endParaRPr lang="en-US" smtClean="0"/>
          </a:p>
          <a:p>
            <a:r>
              <a:rPr lang="en-US" smtClean="0">
                <a:hlinkClick r:id="rId5"/>
              </a:rPr>
              <a:t>http://wiki.eclipse.org/CDO</a:t>
            </a:r>
            <a:endParaRPr lang="en-US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Major New Features in </a:t>
            </a:r>
            <a:r>
              <a:rPr lang="en-US" dirty="0" smtClean="0"/>
              <a:t>4.1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Balanced tree utilities</a:t>
            </a:r>
          </a:p>
          <a:p>
            <a:r>
              <a:rPr lang="en-US" dirty="0" smtClean="0"/>
              <a:t>Client-side assigned IDs</a:t>
            </a:r>
          </a:p>
          <a:p>
            <a:r>
              <a:rPr lang="en-US" dirty="0" smtClean="0"/>
              <a:t>Write option locks</a:t>
            </a:r>
          </a:p>
          <a:p>
            <a:r>
              <a:rPr lang="en-US" dirty="0" smtClean="0"/>
              <a:t>Durable locks in offline modes</a:t>
            </a:r>
          </a:p>
          <a:p>
            <a:r>
              <a:rPr lang="en-US" dirty="0" smtClean="0"/>
              <a:t>Recursive locking</a:t>
            </a:r>
          </a:p>
          <a:p>
            <a:r>
              <a:rPr lang="en-US" dirty="0" smtClean="0"/>
              <a:t>Lock change notifications</a:t>
            </a:r>
          </a:p>
          <a:p>
            <a:r>
              <a:rPr lang="en-US" dirty="0" smtClean="0"/>
              <a:t>Permission manager and security model</a:t>
            </a:r>
          </a:p>
          <a:p>
            <a:r>
              <a:rPr lang="en-US" dirty="0" smtClean="0"/>
              <a:t>Remote administration API and protocol</a:t>
            </a:r>
          </a:p>
          <a:p>
            <a:r>
              <a:rPr lang="en-US" dirty="0" smtClean="0"/>
              <a:t>Platform-specific </a:t>
            </a:r>
            <a:r>
              <a:rPr lang="en-US" dirty="0" err="1" smtClean="0"/>
              <a:t>CDOServer</a:t>
            </a:r>
            <a:r>
              <a:rPr lang="en-US" dirty="0" smtClean="0"/>
              <a:t> downloads</a:t>
            </a:r>
            <a:endParaRPr lang="en-US" dirty="0" smtClean="0"/>
          </a:p>
          <a:p>
            <a:r>
              <a:rPr lang="en-US" dirty="0" smtClean="0"/>
              <a:t>Platform-specific </a:t>
            </a:r>
            <a:r>
              <a:rPr lang="en-US" dirty="0" err="1" smtClean="0"/>
              <a:t>CDOExplorer</a:t>
            </a:r>
            <a:r>
              <a:rPr lang="en-US" dirty="0" smtClean="0"/>
              <a:t> </a:t>
            </a:r>
            <a:r>
              <a:rPr lang="en-US" dirty="0" smtClean="0"/>
              <a:t>downloads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CDO 4.1 Release Review</a:t>
            </a:r>
            <a:endParaRPr lang="en-US" dirty="0" smtClean="0"/>
          </a:p>
          <a:p>
            <a:r>
              <a:rPr lang="en-US" dirty="0" smtClean="0"/>
              <a:t>© </a:t>
            </a:r>
            <a:r>
              <a:rPr lang="en-US" dirty="0" smtClean="0"/>
              <a:t>2012 by </a:t>
            </a:r>
            <a:r>
              <a:rPr lang="en-US" dirty="0" err="1" smtClean="0"/>
              <a:t>Eike</a:t>
            </a:r>
            <a:r>
              <a:rPr lang="en-US" dirty="0" smtClean="0"/>
              <a:t> Stepper, </a:t>
            </a:r>
            <a:r>
              <a:rPr lang="en-US" dirty="0" smtClean="0"/>
              <a:t>Berlin, Germany. Made available under the EPL v1.0</a:t>
            </a:r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F761A-2398-4B80-BCA8-D29FD9D96DA2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6" name="PubOvalCallout"/>
          <p:cNvSpPr>
            <a:spLocks noEditPoints="1" noChangeArrowheads="1"/>
          </p:cNvSpPr>
          <p:nvPr/>
        </p:nvSpPr>
        <p:spPr bwMode="auto">
          <a:xfrm flipH="1">
            <a:off x="6424828" y="1340768"/>
            <a:ext cx="2395644" cy="1512896"/>
          </a:xfrm>
          <a:custGeom>
            <a:avLst/>
            <a:gdLst>
              <a:gd name="G0" fmla="+- 0 0 0"/>
              <a:gd name="G1" fmla="+- 10766 0 0"/>
              <a:gd name="T0" fmla="*/ 10800 w 21600"/>
              <a:gd name="T1" fmla="*/ 0 h 21600"/>
              <a:gd name="T2" fmla="*/ 0 w 21600"/>
              <a:gd name="T3" fmla="*/ 8105 h 21600"/>
              <a:gd name="T4" fmla="*/ 10766 w 21600"/>
              <a:gd name="T5" fmla="*/ 21600 h 21600"/>
              <a:gd name="T6" fmla="*/ 10800 w 21600"/>
              <a:gd name="T7" fmla="*/ 16210 h 21600"/>
              <a:gd name="T8" fmla="*/ 21600 w 21600"/>
              <a:gd name="T9" fmla="*/ 8105 h 21600"/>
              <a:gd name="T10" fmla="*/ 17694720 60000 65536"/>
              <a:gd name="T11" fmla="*/ 11796480 60000 65536"/>
              <a:gd name="T12" fmla="*/ 5898240 60000 65536"/>
              <a:gd name="T13" fmla="*/ 5898240 60000 65536"/>
              <a:gd name="T14" fmla="*/ 0 60000 65536"/>
              <a:gd name="T15" fmla="*/ 3163 w 21600"/>
              <a:gd name="T16" fmla="*/ 2374 h 21600"/>
              <a:gd name="T17" fmla="*/ 18437 w 21600"/>
              <a:gd name="T18" fmla="*/ 13836 h 216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1600" h="21600">
                <a:moveTo>
                  <a:pt x="10766" y="21600"/>
                </a:moveTo>
                <a:lnTo>
                  <a:pt x="9590" y="16158"/>
                </a:lnTo>
                <a:cubicBezTo>
                  <a:pt x="9991" y="16192"/>
                  <a:pt x="10395" y="16210"/>
                  <a:pt x="10800" y="16210"/>
                </a:cubicBezTo>
                <a:cubicBezTo>
                  <a:pt x="16764" y="16210"/>
                  <a:pt x="21600" y="12581"/>
                  <a:pt x="21600" y="8105"/>
                </a:cubicBezTo>
                <a:cubicBezTo>
                  <a:pt x="21600" y="3628"/>
                  <a:pt x="16764" y="0"/>
                  <a:pt x="10800" y="0"/>
                </a:cubicBezTo>
                <a:cubicBezTo>
                  <a:pt x="4835" y="0"/>
                  <a:pt x="0" y="3628"/>
                  <a:pt x="0" y="8105"/>
                </a:cubicBezTo>
                <a:cubicBezTo>
                  <a:pt x="-1" y="10568"/>
                  <a:pt x="1493" y="12898"/>
                  <a:pt x="4057" y="14436"/>
                </a:cubicBezTo>
                <a:close/>
              </a:path>
            </a:pathLst>
          </a:custGeom>
          <a:solidFill>
            <a:srgbClr val="CCCCFF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r>
              <a:rPr lang="en-US" dirty="0" smtClean="0"/>
              <a:t>New features:</a:t>
            </a:r>
          </a:p>
          <a:p>
            <a:pPr algn="ctr"/>
            <a:r>
              <a:rPr lang="en-US" dirty="0" smtClean="0"/>
              <a:t>68 </a:t>
            </a:r>
            <a:r>
              <a:rPr lang="en-US" b="1" dirty="0" smtClean="0"/>
              <a:t>total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Other Release Highlights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Net4j is now a component of CDO</a:t>
            </a:r>
          </a:p>
          <a:p>
            <a:r>
              <a:rPr lang="en-US" dirty="0" smtClean="0"/>
              <a:t>Quality of APIs</a:t>
            </a:r>
          </a:p>
          <a:p>
            <a:pPr lvl="1"/>
            <a:r>
              <a:rPr lang="en-US" dirty="0" smtClean="0"/>
              <a:t>4.1 </a:t>
            </a:r>
            <a:r>
              <a:rPr lang="en-US" dirty="0" smtClean="0"/>
              <a:t>API is </a:t>
            </a:r>
            <a:r>
              <a:rPr lang="en-US" dirty="0" smtClean="0"/>
              <a:t>compatible with </a:t>
            </a:r>
            <a:r>
              <a:rPr lang="en-US" dirty="0" smtClean="0"/>
              <a:t>4</a:t>
            </a:r>
            <a:r>
              <a:rPr lang="en-US" dirty="0" smtClean="0"/>
              <a:t>.0</a:t>
            </a:r>
            <a:endParaRPr lang="en-US" dirty="0" smtClean="0"/>
          </a:p>
          <a:p>
            <a:pPr lvl="1"/>
            <a:r>
              <a:rPr lang="en-US" dirty="0" smtClean="0"/>
              <a:t>API Tooling has been used consequently</a:t>
            </a:r>
          </a:p>
          <a:p>
            <a:r>
              <a:rPr lang="en-US" dirty="0" smtClean="0"/>
              <a:t>IP</a:t>
            </a:r>
          </a:p>
          <a:p>
            <a:pPr lvl="1"/>
            <a:r>
              <a:rPr lang="en-US" dirty="0" smtClean="0"/>
              <a:t>IP Log URL: </a:t>
            </a:r>
            <a:r>
              <a:rPr lang="en-US" u="sng" dirty="0" smtClean="0">
                <a:solidFill>
                  <a:srgbClr val="0066FF"/>
                </a:solidFill>
                <a:hlinkClick r:id="rId3"/>
              </a:rPr>
              <a:t>http://www.eclipse.org/projects/ip_log.php?projectid=modeling.emf.cdo</a:t>
            </a:r>
            <a:endParaRPr lang="en-US" u="sng" dirty="0" smtClean="0">
              <a:solidFill>
                <a:srgbClr val="0066FF"/>
              </a:solidFill>
            </a:endParaRPr>
          </a:p>
          <a:p>
            <a:r>
              <a:rPr lang="en-US" dirty="0" smtClean="0"/>
              <a:t>Committer Diversity</a:t>
            </a:r>
          </a:p>
          <a:p>
            <a:pPr lvl="1"/>
            <a:r>
              <a:rPr lang="en-US" dirty="0" smtClean="0"/>
              <a:t>10 committers from 9 different companies </a:t>
            </a:r>
            <a:r>
              <a:rPr lang="en-US" dirty="0" smtClean="0"/>
              <a:t>(+/- 0)</a:t>
            </a:r>
            <a:endParaRPr lang="en-US" dirty="0" smtClean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CDO 4.1 Release Review</a:t>
            </a:r>
            <a:endParaRPr lang="en-US" dirty="0" smtClean="0"/>
          </a:p>
          <a:p>
            <a:r>
              <a:rPr lang="en-US" dirty="0" smtClean="0"/>
              <a:t>© </a:t>
            </a:r>
            <a:r>
              <a:rPr lang="en-US" dirty="0" smtClean="0"/>
              <a:t>2012 by </a:t>
            </a:r>
            <a:r>
              <a:rPr lang="en-US" dirty="0" err="1" smtClean="0"/>
              <a:t>Eike</a:t>
            </a:r>
            <a:r>
              <a:rPr lang="en-US" dirty="0" smtClean="0"/>
              <a:t> Stepper, </a:t>
            </a:r>
            <a:r>
              <a:rPr lang="en-US" dirty="0" smtClean="0"/>
              <a:t>Berlin, Germany. Made available under the EPL v1.0</a:t>
            </a:r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F761A-2398-4B80-BCA8-D29FD9D96DA2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 Activity Since </a:t>
            </a:r>
            <a:r>
              <a:rPr lang="en-US" dirty="0" smtClean="0"/>
              <a:t>4.0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Bugzilla</a:t>
            </a:r>
            <a:endParaRPr lang="en-US" dirty="0" smtClean="0"/>
          </a:p>
          <a:p>
            <a:pPr lvl="1"/>
            <a:r>
              <a:rPr lang="en-US" dirty="0" smtClean="0"/>
              <a:t>68 of 244 </a:t>
            </a:r>
            <a:r>
              <a:rPr lang="en-US" dirty="0" smtClean="0"/>
              <a:t>enhancements done (</a:t>
            </a:r>
            <a:r>
              <a:rPr lang="en-US" dirty="0" smtClean="0"/>
              <a:t>176 </a:t>
            </a:r>
            <a:r>
              <a:rPr lang="en-US" dirty="0" smtClean="0"/>
              <a:t>left open)</a:t>
            </a:r>
          </a:p>
          <a:p>
            <a:pPr lvl="1"/>
            <a:r>
              <a:rPr lang="en-US" dirty="0" smtClean="0"/>
              <a:t>89 </a:t>
            </a:r>
            <a:r>
              <a:rPr lang="en-US" dirty="0" smtClean="0"/>
              <a:t>of </a:t>
            </a:r>
            <a:r>
              <a:rPr lang="en-US" dirty="0" smtClean="0"/>
              <a:t>254 </a:t>
            </a:r>
            <a:r>
              <a:rPr lang="en-US" dirty="0" smtClean="0"/>
              <a:t>bugs fixed </a:t>
            </a:r>
            <a:r>
              <a:rPr lang="en-US" dirty="0" smtClean="0"/>
              <a:t>(165 </a:t>
            </a:r>
            <a:r>
              <a:rPr lang="en-US" dirty="0" smtClean="0"/>
              <a:t>left open)</a:t>
            </a:r>
          </a:p>
          <a:p>
            <a:r>
              <a:rPr lang="en-US" dirty="0" smtClean="0"/>
              <a:t>Source repository</a:t>
            </a:r>
          </a:p>
          <a:p>
            <a:pPr lvl="1"/>
            <a:r>
              <a:rPr lang="de-DE" dirty="0" err="1" smtClean="0"/>
              <a:t>Succesful</a:t>
            </a:r>
            <a:r>
              <a:rPr lang="de-DE" dirty="0" smtClean="0"/>
              <a:t> </a:t>
            </a:r>
            <a:r>
              <a:rPr lang="de-DE" dirty="0" err="1" smtClean="0"/>
              <a:t>migration</a:t>
            </a:r>
            <a:r>
              <a:rPr lang="de-DE" dirty="0" smtClean="0"/>
              <a:t> </a:t>
            </a:r>
            <a:r>
              <a:rPr lang="de-DE" dirty="0" err="1" smtClean="0"/>
              <a:t>from</a:t>
            </a:r>
            <a:r>
              <a:rPr lang="de-DE" dirty="0" smtClean="0"/>
              <a:t> </a:t>
            </a:r>
            <a:r>
              <a:rPr lang="de-DE" dirty="0" smtClean="0"/>
              <a:t>SVN </a:t>
            </a:r>
            <a:r>
              <a:rPr lang="de-DE" dirty="0" err="1" smtClean="0"/>
              <a:t>to</a:t>
            </a:r>
            <a:r>
              <a:rPr lang="de-DE" dirty="0" smtClean="0"/>
              <a:t> </a:t>
            </a:r>
            <a:r>
              <a:rPr lang="de-DE" dirty="0" err="1" smtClean="0"/>
              <a:t>Git</a:t>
            </a:r>
            <a:endParaRPr lang="de-DE" dirty="0" smtClean="0"/>
          </a:p>
          <a:p>
            <a:r>
              <a:rPr lang="de-DE" dirty="0" smtClean="0"/>
              <a:t>Communication</a:t>
            </a:r>
          </a:p>
          <a:p>
            <a:pPr lvl="1"/>
            <a:r>
              <a:rPr lang="de-DE" dirty="0" smtClean="0"/>
              <a:t>1679 </a:t>
            </a:r>
            <a:r>
              <a:rPr lang="de-DE" dirty="0" err="1" smtClean="0"/>
              <a:t>newsgroup</a:t>
            </a:r>
            <a:r>
              <a:rPr lang="de-DE" dirty="0" smtClean="0"/>
              <a:t> </a:t>
            </a:r>
            <a:r>
              <a:rPr lang="de-DE" dirty="0" err="1" smtClean="0"/>
              <a:t>posts</a:t>
            </a:r>
            <a:r>
              <a:rPr lang="de-DE" dirty="0" smtClean="0"/>
              <a:t> </a:t>
            </a:r>
            <a:r>
              <a:rPr lang="de-DE" dirty="0" err="1" smtClean="0"/>
              <a:t>over</a:t>
            </a:r>
            <a:r>
              <a:rPr lang="de-DE" dirty="0" smtClean="0"/>
              <a:t> last </a:t>
            </a:r>
            <a:r>
              <a:rPr lang="de-DE" dirty="0" err="1" smtClean="0"/>
              <a:t>year</a:t>
            </a:r>
            <a:endParaRPr lang="de-DE" dirty="0" smtClean="0"/>
          </a:p>
          <a:p>
            <a:pPr lvl="1"/>
            <a:r>
              <a:rPr lang="de-DE" dirty="0" smtClean="0"/>
              <a:t>Talks </a:t>
            </a:r>
            <a:r>
              <a:rPr lang="de-DE" dirty="0" err="1" smtClean="0"/>
              <a:t>at</a:t>
            </a:r>
            <a:r>
              <a:rPr lang="de-DE" dirty="0" smtClean="0"/>
              <a:t> </a:t>
            </a:r>
            <a:r>
              <a:rPr lang="de-DE" dirty="0" err="1" smtClean="0"/>
              <a:t>EclipseCon</a:t>
            </a:r>
            <a:r>
              <a:rPr lang="de-DE" dirty="0" smtClean="0"/>
              <a:t>, ESE, JAX, </a:t>
            </a:r>
            <a:r>
              <a:rPr lang="de-DE" dirty="0" err="1" smtClean="0"/>
              <a:t>several</a:t>
            </a:r>
            <a:r>
              <a:rPr lang="de-DE" dirty="0" smtClean="0"/>
              <a:t> </a:t>
            </a:r>
            <a:r>
              <a:rPr lang="de-DE" dirty="0" err="1" smtClean="0"/>
              <a:t>demo</a:t>
            </a:r>
            <a:r>
              <a:rPr lang="de-DE" dirty="0" smtClean="0"/>
              <a:t> </a:t>
            </a:r>
            <a:r>
              <a:rPr lang="de-DE" dirty="0" err="1" smtClean="0"/>
              <a:t>camps</a:t>
            </a:r>
            <a:endParaRPr lang="de-DE" dirty="0" smtClean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CDO 4.1 Release Review</a:t>
            </a:r>
            <a:endParaRPr lang="en-US" dirty="0" smtClean="0"/>
          </a:p>
          <a:p>
            <a:r>
              <a:rPr lang="en-US" dirty="0" smtClean="0"/>
              <a:t>© </a:t>
            </a:r>
            <a:r>
              <a:rPr lang="en-US" dirty="0" smtClean="0"/>
              <a:t>2012 by </a:t>
            </a:r>
            <a:r>
              <a:rPr lang="en-US" dirty="0" err="1" smtClean="0"/>
              <a:t>Eike</a:t>
            </a:r>
            <a:r>
              <a:rPr lang="en-US" dirty="0" smtClean="0"/>
              <a:t> Stepper, </a:t>
            </a:r>
            <a:r>
              <a:rPr lang="en-US" dirty="0" smtClean="0"/>
              <a:t>Berlin, Germany. Made available under the EPL v1.0</a:t>
            </a:r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F761A-2398-4B80-BCA8-D29FD9D96DA2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Schedule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28596" y="1571612"/>
            <a:ext cx="8535892" cy="4572032"/>
          </a:xfrm>
        </p:spPr>
        <p:txBody>
          <a:bodyPr>
            <a:normAutofit/>
          </a:bodyPr>
          <a:lstStyle/>
          <a:p>
            <a:r>
              <a:rPr lang="en-US" dirty="0" smtClean="0"/>
              <a:t>Indigo</a:t>
            </a:r>
          </a:p>
          <a:p>
            <a:pPr lvl="1"/>
            <a:r>
              <a:rPr lang="en-US" dirty="0" smtClean="0"/>
              <a:t>All release train schedules were met</a:t>
            </a:r>
          </a:p>
          <a:p>
            <a:pPr lvl="1"/>
            <a:r>
              <a:rPr lang="en-US" dirty="0" smtClean="0"/>
              <a:t>Continuous integration builds on Hudson</a:t>
            </a:r>
          </a:p>
          <a:p>
            <a:r>
              <a:rPr lang="en-US" dirty="0" smtClean="0"/>
              <a:t>Plan URL</a:t>
            </a:r>
          </a:p>
          <a:p>
            <a:pPr lvl="1"/>
            <a:r>
              <a:rPr lang="en-US" dirty="0" smtClean="0">
                <a:hlinkClick r:id="rId3"/>
              </a:rPr>
              <a:t>http://www.eclipse.org/projects/project-plan.php?projectid=modeling.emf.cdo</a:t>
            </a:r>
            <a:endParaRPr lang="en-US" dirty="0" smtClean="0"/>
          </a:p>
          <a:p>
            <a:pPr lvl="1">
              <a:buNone/>
            </a:pP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CDO 4.1 Release Review</a:t>
            </a:r>
            <a:endParaRPr lang="en-US" dirty="0" smtClean="0"/>
          </a:p>
          <a:p>
            <a:r>
              <a:rPr lang="en-US" dirty="0" smtClean="0"/>
              <a:t>© </a:t>
            </a:r>
            <a:r>
              <a:rPr lang="en-US" dirty="0" smtClean="0"/>
              <a:t>2012 by </a:t>
            </a:r>
            <a:r>
              <a:rPr lang="en-US" dirty="0" err="1" smtClean="0"/>
              <a:t>Eike</a:t>
            </a:r>
            <a:r>
              <a:rPr lang="en-US" dirty="0" smtClean="0"/>
              <a:t> Stepper, </a:t>
            </a:r>
            <a:r>
              <a:rPr lang="en-US" dirty="0" smtClean="0"/>
              <a:t>Berlin, Germany. Made available under the EPL v1.0</a:t>
            </a:r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F761A-2398-4B80-BCA8-D29FD9D96DA2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plate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</Template>
  <TotalTime>0</TotalTime>
  <Words>393</Words>
  <Application>Microsoft Office PowerPoint</Application>
  <PresentationFormat>Bildschirmpräsentation (4:3)</PresentationFormat>
  <Paragraphs>74</Paragraphs>
  <Slides>6</Slides>
  <Notes>6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7" baseType="lpstr">
      <vt:lpstr>Template</vt:lpstr>
      <vt:lpstr>CDO Model Repository  4.1 Release Review</vt:lpstr>
      <vt:lpstr>Introduction</vt:lpstr>
      <vt:lpstr>Major New Features in 4.1</vt:lpstr>
      <vt:lpstr>Other Release Highlights</vt:lpstr>
      <vt:lpstr>Project Activity Since 4.0</vt:lpstr>
      <vt:lpstr>Schedule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CDO Model Repository</dc:title>
  <dc:creator>Eike Stepper</dc:creator>
  <cp:lastModifiedBy>Stepper</cp:lastModifiedBy>
  <cp:revision>1590</cp:revision>
  <dcterms:created xsi:type="dcterms:W3CDTF">2008-08-22T09:52:33Z</dcterms:created>
  <dcterms:modified xsi:type="dcterms:W3CDTF">2012-06-05T17:05:00Z</dcterms:modified>
</cp:coreProperties>
</file>